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Lst>
  <p:sldSz cx="6858000" cy="9144000" type="screen4x3"/>
  <p:notesSz cx="6858000" cy="9144000"/>
  <p:defaultTextStyle>
    <a:defPPr>
      <a:defRPr lang="en-GB"/>
    </a:defPPr>
    <a:lvl1pPr algn="l" rtl="0" eaLnBrk="0" fontAlgn="base" hangingPunct="0">
      <a:spcBef>
        <a:spcPct val="0"/>
      </a:spcBef>
      <a:spcAft>
        <a:spcPct val="0"/>
      </a:spcAft>
      <a:defRPr sz="1000" kern="1200">
        <a:solidFill>
          <a:schemeClr val="tx1"/>
        </a:solidFill>
        <a:latin typeface="Gill Sans" charset="0"/>
        <a:ea typeface="+mn-ea"/>
        <a:cs typeface="Arial" panose="020B0604020202020204" pitchFamily="34" charset="0"/>
      </a:defRPr>
    </a:lvl1pPr>
    <a:lvl2pPr marL="457200" algn="l" rtl="0" eaLnBrk="0" fontAlgn="base" hangingPunct="0">
      <a:spcBef>
        <a:spcPct val="0"/>
      </a:spcBef>
      <a:spcAft>
        <a:spcPct val="0"/>
      </a:spcAft>
      <a:defRPr sz="1000" kern="1200">
        <a:solidFill>
          <a:schemeClr val="tx1"/>
        </a:solidFill>
        <a:latin typeface="Gill Sans" charset="0"/>
        <a:ea typeface="+mn-ea"/>
        <a:cs typeface="Arial" panose="020B0604020202020204" pitchFamily="34" charset="0"/>
      </a:defRPr>
    </a:lvl2pPr>
    <a:lvl3pPr marL="914400" algn="l" rtl="0" eaLnBrk="0" fontAlgn="base" hangingPunct="0">
      <a:spcBef>
        <a:spcPct val="0"/>
      </a:spcBef>
      <a:spcAft>
        <a:spcPct val="0"/>
      </a:spcAft>
      <a:defRPr sz="1000" kern="1200">
        <a:solidFill>
          <a:schemeClr val="tx1"/>
        </a:solidFill>
        <a:latin typeface="Gill Sans" charset="0"/>
        <a:ea typeface="+mn-ea"/>
        <a:cs typeface="Arial" panose="020B0604020202020204" pitchFamily="34" charset="0"/>
      </a:defRPr>
    </a:lvl3pPr>
    <a:lvl4pPr marL="1371600" algn="l" rtl="0" eaLnBrk="0" fontAlgn="base" hangingPunct="0">
      <a:spcBef>
        <a:spcPct val="0"/>
      </a:spcBef>
      <a:spcAft>
        <a:spcPct val="0"/>
      </a:spcAft>
      <a:defRPr sz="1000" kern="1200">
        <a:solidFill>
          <a:schemeClr val="tx1"/>
        </a:solidFill>
        <a:latin typeface="Gill Sans" charset="0"/>
        <a:ea typeface="+mn-ea"/>
        <a:cs typeface="Arial" panose="020B0604020202020204" pitchFamily="34" charset="0"/>
      </a:defRPr>
    </a:lvl4pPr>
    <a:lvl5pPr marL="1828800" algn="l" rtl="0" eaLnBrk="0" fontAlgn="base" hangingPunct="0">
      <a:spcBef>
        <a:spcPct val="0"/>
      </a:spcBef>
      <a:spcAft>
        <a:spcPct val="0"/>
      </a:spcAft>
      <a:defRPr sz="1000" kern="1200">
        <a:solidFill>
          <a:schemeClr val="tx1"/>
        </a:solidFill>
        <a:latin typeface="Gill Sans" charset="0"/>
        <a:ea typeface="+mn-ea"/>
        <a:cs typeface="Arial" panose="020B0604020202020204" pitchFamily="34" charset="0"/>
      </a:defRPr>
    </a:lvl5pPr>
    <a:lvl6pPr marL="2286000" algn="l" defTabSz="914400" rtl="0" eaLnBrk="1" latinLnBrk="0" hangingPunct="1">
      <a:defRPr sz="1000" kern="1200">
        <a:solidFill>
          <a:schemeClr val="tx1"/>
        </a:solidFill>
        <a:latin typeface="Gill Sans" charset="0"/>
        <a:ea typeface="+mn-ea"/>
        <a:cs typeface="Arial" panose="020B0604020202020204" pitchFamily="34" charset="0"/>
      </a:defRPr>
    </a:lvl6pPr>
    <a:lvl7pPr marL="2743200" algn="l" defTabSz="914400" rtl="0" eaLnBrk="1" latinLnBrk="0" hangingPunct="1">
      <a:defRPr sz="1000" kern="1200">
        <a:solidFill>
          <a:schemeClr val="tx1"/>
        </a:solidFill>
        <a:latin typeface="Gill Sans" charset="0"/>
        <a:ea typeface="+mn-ea"/>
        <a:cs typeface="Arial" panose="020B0604020202020204" pitchFamily="34" charset="0"/>
      </a:defRPr>
    </a:lvl7pPr>
    <a:lvl8pPr marL="3200400" algn="l" defTabSz="914400" rtl="0" eaLnBrk="1" latinLnBrk="0" hangingPunct="1">
      <a:defRPr sz="1000" kern="1200">
        <a:solidFill>
          <a:schemeClr val="tx1"/>
        </a:solidFill>
        <a:latin typeface="Gill Sans" charset="0"/>
        <a:ea typeface="+mn-ea"/>
        <a:cs typeface="Arial" panose="020B0604020202020204" pitchFamily="34" charset="0"/>
      </a:defRPr>
    </a:lvl8pPr>
    <a:lvl9pPr marL="3657600" algn="l" defTabSz="914400" rtl="0" eaLnBrk="1" latinLnBrk="0" hangingPunct="1">
      <a:defRPr sz="1000" kern="1200">
        <a:solidFill>
          <a:schemeClr val="tx1"/>
        </a:solidFill>
        <a:latin typeface="Gill Sans"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5877B-6E74-42A1-BDD4-26FECC050BCF}" v="13" dt="2023-10-27T12:53:22.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4" autoAdjust="0"/>
    <p:restoredTop sz="94728" autoAdjust="0"/>
  </p:normalViewPr>
  <p:slideViewPr>
    <p:cSldViewPr>
      <p:cViewPr>
        <p:scale>
          <a:sx n="160" d="100"/>
          <a:sy n="160" d="100"/>
        </p:scale>
        <p:origin x="-124" y="-653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hen" userId="912613de-701e-4830-a751-fccdcb321705" providerId="ADAL" clId="{8BE5877B-6E74-42A1-BDD4-26FECC050BCF}"/>
    <pc:docChg chg="modSld">
      <pc:chgData name="Alex Chen" userId="912613de-701e-4830-a751-fccdcb321705" providerId="ADAL" clId="{8BE5877B-6E74-42A1-BDD4-26FECC050BCF}" dt="2023-10-27T12:53:22.219" v="12" actId="1076"/>
      <pc:docMkLst>
        <pc:docMk/>
      </pc:docMkLst>
      <pc:sldChg chg="addSp delSp modSp">
        <pc:chgData name="Alex Chen" userId="912613de-701e-4830-a751-fccdcb321705" providerId="ADAL" clId="{8BE5877B-6E74-42A1-BDD4-26FECC050BCF}" dt="2023-10-27T12:53:22.219" v="12" actId="1076"/>
        <pc:sldMkLst>
          <pc:docMk/>
          <pc:sldMk cId="0" sldId="256"/>
        </pc:sldMkLst>
        <pc:picChg chg="add mod">
          <ac:chgData name="Alex Chen" userId="912613de-701e-4830-a751-fccdcb321705" providerId="ADAL" clId="{8BE5877B-6E74-42A1-BDD4-26FECC050BCF}" dt="2023-10-27T12:53:22.219" v="12" actId="1076"/>
          <ac:picMkLst>
            <pc:docMk/>
            <pc:sldMk cId="0" sldId="256"/>
            <ac:picMk id="1026" creationId="{C91CB449-0284-82C2-9059-2E3A397E06CB}"/>
          </ac:picMkLst>
        </pc:picChg>
        <pc:picChg chg="del mod">
          <ac:chgData name="Alex Chen" userId="912613de-701e-4830-a751-fccdcb321705" providerId="ADAL" clId="{8BE5877B-6E74-42A1-BDD4-26FECC050BCF}" dt="2023-10-27T12:53:09.851" v="3" actId="478"/>
          <ac:picMkLst>
            <pc:docMk/>
            <pc:sldMk cId="0" sldId="256"/>
            <ac:picMk id="2057" creationId="{E399548C-B35A-7C7E-79FC-FABAB28EEB8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14350" y="2840568"/>
            <a:ext cx="5829300" cy="1960033"/>
          </a:xfrm>
        </p:spPr>
        <p:txBody>
          <a:bodyPr/>
          <a:lstStyle/>
          <a:p>
            <a:r>
              <a:rPr lang="de-DE"/>
              <a:t>Titelmasterformat durch Klicken bearbeiten</a:t>
            </a:r>
          </a:p>
        </p:txBody>
      </p:sp>
      <p:sp>
        <p:nvSpPr>
          <p:cNvPr id="3" name="Untertitel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a:extLst>
              <a:ext uri="{FF2B5EF4-FFF2-40B4-BE49-F238E27FC236}">
                <a16:creationId xmlns:a16="http://schemas.microsoft.com/office/drawing/2014/main" id="{0C84AE6B-014C-0179-2314-FF95B1C6D3E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D147291-77E5-6074-AC19-56E9C42412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E8F426D-961F-5C71-30AE-E53D4154A5AA}"/>
              </a:ext>
            </a:extLst>
          </p:cNvPr>
          <p:cNvSpPr>
            <a:spLocks noGrp="1" noChangeArrowheads="1"/>
          </p:cNvSpPr>
          <p:nvPr>
            <p:ph type="sldNum" sz="quarter" idx="12"/>
          </p:nvPr>
        </p:nvSpPr>
        <p:spPr>
          <a:ln/>
        </p:spPr>
        <p:txBody>
          <a:bodyPr/>
          <a:lstStyle>
            <a:lvl1pPr>
              <a:defRPr/>
            </a:lvl1pPr>
          </a:lstStyle>
          <a:p>
            <a:pPr>
              <a:defRPr/>
            </a:pPr>
            <a:fld id="{0DEFAD2D-F064-4635-87F0-43BDD9A6D3B8}" type="slidenum">
              <a:rPr lang="en-GB" altLang="en-US"/>
              <a:pPr>
                <a:defRPr/>
              </a:pPr>
              <a:t>‹#›</a:t>
            </a:fld>
            <a:endParaRPr lang="en-GB" altLang="en-US"/>
          </a:p>
        </p:txBody>
      </p:sp>
    </p:spTree>
    <p:extLst>
      <p:ext uri="{BB962C8B-B14F-4D97-AF65-F5344CB8AC3E}">
        <p14:creationId xmlns:p14="http://schemas.microsoft.com/office/powerpoint/2010/main" val="168414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278069EB-241B-2F28-0E5C-8CF8C3C3716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CE5141D-9DF0-0692-0E50-7FC49DD01B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F18D480-1CA1-D8B3-3820-4DED0750B27F}"/>
              </a:ext>
            </a:extLst>
          </p:cNvPr>
          <p:cNvSpPr>
            <a:spLocks noGrp="1" noChangeArrowheads="1"/>
          </p:cNvSpPr>
          <p:nvPr>
            <p:ph type="sldNum" sz="quarter" idx="12"/>
          </p:nvPr>
        </p:nvSpPr>
        <p:spPr>
          <a:ln/>
        </p:spPr>
        <p:txBody>
          <a:bodyPr/>
          <a:lstStyle>
            <a:lvl1pPr>
              <a:defRPr/>
            </a:lvl1pPr>
          </a:lstStyle>
          <a:p>
            <a:pPr>
              <a:defRPr/>
            </a:pPr>
            <a:fld id="{43BA9F5E-2050-4BF6-809A-B066899DDD86}" type="slidenum">
              <a:rPr lang="en-GB" altLang="en-US"/>
              <a:pPr>
                <a:defRPr/>
              </a:pPr>
              <a:t>‹#›</a:t>
            </a:fld>
            <a:endParaRPr lang="en-GB" altLang="en-US"/>
          </a:p>
        </p:txBody>
      </p:sp>
    </p:spTree>
    <p:extLst>
      <p:ext uri="{BB962C8B-B14F-4D97-AF65-F5344CB8AC3E}">
        <p14:creationId xmlns:p14="http://schemas.microsoft.com/office/powerpoint/2010/main" val="393652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185"/>
            <a:ext cx="1543050" cy="780203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42900" y="366185"/>
            <a:ext cx="4514850" cy="780203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74A8E591-9CD3-74E8-B6FD-F0E560C7EC8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8AD7044-81C2-6947-B5B3-38FD7F18B7F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E6FB0D6-C82F-0331-846D-E872BAFC7A4F}"/>
              </a:ext>
            </a:extLst>
          </p:cNvPr>
          <p:cNvSpPr>
            <a:spLocks noGrp="1" noChangeArrowheads="1"/>
          </p:cNvSpPr>
          <p:nvPr>
            <p:ph type="sldNum" sz="quarter" idx="12"/>
          </p:nvPr>
        </p:nvSpPr>
        <p:spPr>
          <a:ln/>
        </p:spPr>
        <p:txBody>
          <a:bodyPr/>
          <a:lstStyle>
            <a:lvl1pPr>
              <a:defRPr/>
            </a:lvl1pPr>
          </a:lstStyle>
          <a:p>
            <a:pPr>
              <a:defRPr/>
            </a:pPr>
            <a:fld id="{1F978B99-5484-458E-A140-85B04B1AF53A}" type="slidenum">
              <a:rPr lang="en-GB" altLang="en-US"/>
              <a:pPr>
                <a:defRPr/>
              </a:pPr>
              <a:t>‹#›</a:t>
            </a:fld>
            <a:endParaRPr lang="en-GB" altLang="en-US"/>
          </a:p>
        </p:txBody>
      </p:sp>
    </p:spTree>
    <p:extLst>
      <p:ext uri="{BB962C8B-B14F-4D97-AF65-F5344CB8AC3E}">
        <p14:creationId xmlns:p14="http://schemas.microsoft.com/office/powerpoint/2010/main" val="225302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CCD236C6-1A81-2128-4CBA-CF865B53E44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E97BF3F-589F-8F4A-6649-62F712205F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660A2A0-76DE-BDF0-79FB-1ED3E7CBFB72}"/>
              </a:ext>
            </a:extLst>
          </p:cNvPr>
          <p:cNvSpPr>
            <a:spLocks noGrp="1" noChangeArrowheads="1"/>
          </p:cNvSpPr>
          <p:nvPr>
            <p:ph type="sldNum" sz="quarter" idx="12"/>
          </p:nvPr>
        </p:nvSpPr>
        <p:spPr>
          <a:ln/>
        </p:spPr>
        <p:txBody>
          <a:bodyPr/>
          <a:lstStyle>
            <a:lvl1pPr>
              <a:defRPr/>
            </a:lvl1pPr>
          </a:lstStyle>
          <a:p>
            <a:pPr>
              <a:defRPr/>
            </a:pPr>
            <a:fld id="{14262635-8929-41CE-A612-F1317E8B7B94}" type="slidenum">
              <a:rPr lang="en-GB" altLang="en-US"/>
              <a:pPr>
                <a:defRPr/>
              </a:pPr>
              <a:t>‹#›</a:t>
            </a:fld>
            <a:endParaRPr lang="en-GB" altLang="en-US"/>
          </a:p>
        </p:txBody>
      </p:sp>
    </p:spTree>
    <p:extLst>
      <p:ext uri="{BB962C8B-B14F-4D97-AF65-F5344CB8AC3E}">
        <p14:creationId xmlns:p14="http://schemas.microsoft.com/office/powerpoint/2010/main" val="42849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1735" y="5875867"/>
            <a:ext cx="5829300" cy="1816100"/>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a:extLst>
              <a:ext uri="{FF2B5EF4-FFF2-40B4-BE49-F238E27FC236}">
                <a16:creationId xmlns:a16="http://schemas.microsoft.com/office/drawing/2014/main" id="{E7C67C66-7925-733A-89A7-14834F36D71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4B2D806-FC3A-AB30-4409-A94FE0818A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8F0F446-1533-7216-EC87-A90C33655F45}"/>
              </a:ext>
            </a:extLst>
          </p:cNvPr>
          <p:cNvSpPr>
            <a:spLocks noGrp="1" noChangeArrowheads="1"/>
          </p:cNvSpPr>
          <p:nvPr>
            <p:ph type="sldNum" sz="quarter" idx="12"/>
          </p:nvPr>
        </p:nvSpPr>
        <p:spPr>
          <a:ln/>
        </p:spPr>
        <p:txBody>
          <a:bodyPr/>
          <a:lstStyle>
            <a:lvl1pPr>
              <a:defRPr/>
            </a:lvl1pPr>
          </a:lstStyle>
          <a:p>
            <a:pPr>
              <a:defRPr/>
            </a:pPr>
            <a:fld id="{F6066954-6B76-4FAD-A291-79607B7BA5F9}" type="slidenum">
              <a:rPr lang="en-GB" altLang="en-US"/>
              <a:pPr>
                <a:defRPr/>
              </a:pPr>
              <a:t>‹#›</a:t>
            </a:fld>
            <a:endParaRPr lang="en-GB" altLang="en-US"/>
          </a:p>
        </p:txBody>
      </p:sp>
    </p:spTree>
    <p:extLst>
      <p:ext uri="{BB962C8B-B14F-4D97-AF65-F5344CB8AC3E}">
        <p14:creationId xmlns:p14="http://schemas.microsoft.com/office/powerpoint/2010/main" val="188347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131E7293-9991-F827-08CF-A708D3031F2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A98C6-9F8B-B0DB-5C68-5C8BFF167EF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30F7DDEC-A20C-7282-2790-9C3755231017}"/>
              </a:ext>
            </a:extLst>
          </p:cNvPr>
          <p:cNvSpPr>
            <a:spLocks noGrp="1" noChangeArrowheads="1"/>
          </p:cNvSpPr>
          <p:nvPr>
            <p:ph type="sldNum" sz="quarter" idx="12"/>
          </p:nvPr>
        </p:nvSpPr>
        <p:spPr>
          <a:ln/>
        </p:spPr>
        <p:txBody>
          <a:bodyPr/>
          <a:lstStyle>
            <a:lvl1pPr>
              <a:defRPr/>
            </a:lvl1pPr>
          </a:lstStyle>
          <a:p>
            <a:pPr>
              <a:defRPr/>
            </a:pPr>
            <a:fld id="{20A5C3BF-F974-41AA-92F6-C1346F372B83}" type="slidenum">
              <a:rPr lang="en-GB" altLang="en-US"/>
              <a:pPr>
                <a:defRPr/>
              </a:pPr>
              <a:t>‹#›</a:t>
            </a:fld>
            <a:endParaRPr lang="en-GB" altLang="en-US"/>
          </a:p>
        </p:txBody>
      </p:sp>
    </p:spTree>
    <p:extLst>
      <p:ext uri="{BB962C8B-B14F-4D97-AF65-F5344CB8AC3E}">
        <p14:creationId xmlns:p14="http://schemas.microsoft.com/office/powerpoint/2010/main" val="26991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67E55C26-7D6F-19A6-7F7F-50FC4B1B76D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26B03D20-F7E5-2ED3-AFF1-AAA9BBCECB2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C3196951-318A-4686-F640-E323BD43F75F}"/>
              </a:ext>
            </a:extLst>
          </p:cNvPr>
          <p:cNvSpPr>
            <a:spLocks noGrp="1" noChangeArrowheads="1"/>
          </p:cNvSpPr>
          <p:nvPr>
            <p:ph type="sldNum" sz="quarter" idx="12"/>
          </p:nvPr>
        </p:nvSpPr>
        <p:spPr>
          <a:ln/>
        </p:spPr>
        <p:txBody>
          <a:bodyPr/>
          <a:lstStyle>
            <a:lvl1pPr>
              <a:defRPr/>
            </a:lvl1pPr>
          </a:lstStyle>
          <a:p>
            <a:pPr>
              <a:defRPr/>
            </a:pPr>
            <a:fld id="{AFAB9A17-6E02-4864-BF3F-CB410F0E5E28}" type="slidenum">
              <a:rPr lang="en-GB" altLang="en-US"/>
              <a:pPr>
                <a:defRPr/>
              </a:pPr>
              <a:t>‹#›</a:t>
            </a:fld>
            <a:endParaRPr lang="en-GB" altLang="en-US"/>
          </a:p>
        </p:txBody>
      </p:sp>
    </p:spTree>
    <p:extLst>
      <p:ext uri="{BB962C8B-B14F-4D97-AF65-F5344CB8AC3E}">
        <p14:creationId xmlns:p14="http://schemas.microsoft.com/office/powerpoint/2010/main" val="1954548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a:extLst>
              <a:ext uri="{FF2B5EF4-FFF2-40B4-BE49-F238E27FC236}">
                <a16:creationId xmlns:a16="http://schemas.microsoft.com/office/drawing/2014/main" id="{EF9B8E42-1928-4EF7-063E-4F056958169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F116DFBF-7F7F-A9F7-6432-EE5F5FEC304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7B4EAF5-A707-3339-5A7D-75892AA677B7}"/>
              </a:ext>
            </a:extLst>
          </p:cNvPr>
          <p:cNvSpPr>
            <a:spLocks noGrp="1" noChangeArrowheads="1"/>
          </p:cNvSpPr>
          <p:nvPr>
            <p:ph type="sldNum" sz="quarter" idx="12"/>
          </p:nvPr>
        </p:nvSpPr>
        <p:spPr>
          <a:ln/>
        </p:spPr>
        <p:txBody>
          <a:bodyPr/>
          <a:lstStyle>
            <a:lvl1pPr>
              <a:defRPr/>
            </a:lvl1pPr>
          </a:lstStyle>
          <a:p>
            <a:pPr>
              <a:defRPr/>
            </a:pPr>
            <a:fld id="{86F6E7DF-9A31-4819-A061-D270DE83E68A}" type="slidenum">
              <a:rPr lang="en-GB" altLang="en-US"/>
              <a:pPr>
                <a:defRPr/>
              </a:pPr>
              <a:t>‹#›</a:t>
            </a:fld>
            <a:endParaRPr lang="en-GB" altLang="en-US"/>
          </a:p>
        </p:txBody>
      </p:sp>
    </p:spTree>
    <p:extLst>
      <p:ext uri="{BB962C8B-B14F-4D97-AF65-F5344CB8AC3E}">
        <p14:creationId xmlns:p14="http://schemas.microsoft.com/office/powerpoint/2010/main" val="42869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260B00-5583-A7A9-B6D4-0D02D3F5CB7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058D4C5-FB0A-F57A-D20E-227EFDCEB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5C6C240-CC13-13CA-578E-B55EE527846E}"/>
              </a:ext>
            </a:extLst>
          </p:cNvPr>
          <p:cNvSpPr>
            <a:spLocks noGrp="1" noChangeArrowheads="1"/>
          </p:cNvSpPr>
          <p:nvPr>
            <p:ph type="sldNum" sz="quarter" idx="12"/>
          </p:nvPr>
        </p:nvSpPr>
        <p:spPr>
          <a:ln/>
        </p:spPr>
        <p:txBody>
          <a:bodyPr/>
          <a:lstStyle>
            <a:lvl1pPr>
              <a:defRPr/>
            </a:lvl1pPr>
          </a:lstStyle>
          <a:p>
            <a:pPr>
              <a:defRPr/>
            </a:pPr>
            <a:fld id="{0E377B42-86E7-4D5F-B651-84D73D3E4308}" type="slidenum">
              <a:rPr lang="en-GB" altLang="en-US"/>
              <a:pPr>
                <a:defRPr/>
              </a:pPr>
              <a:t>‹#›</a:t>
            </a:fld>
            <a:endParaRPr lang="en-GB" altLang="en-US"/>
          </a:p>
        </p:txBody>
      </p:sp>
    </p:spTree>
    <p:extLst>
      <p:ext uri="{BB962C8B-B14F-4D97-AF65-F5344CB8AC3E}">
        <p14:creationId xmlns:p14="http://schemas.microsoft.com/office/powerpoint/2010/main" val="681071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42900" y="364067"/>
            <a:ext cx="2256235" cy="154940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765D0065-5870-1783-2CB5-158F933AA89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3E35442-8E1E-6F37-CF1F-E3C878BCE0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450BBB9-D9D8-1F2F-81FA-270130686221}"/>
              </a:ext>
            </a:extLst>
          </p:cNvPr>
          <p:cNvSpPr>
            <a:spLocks noGrp="1" noChangeArrowheads="1"/>
          </p:cNvSpPr>
          <p:nvPr>
            <p:ph type="sldNum" sz="quarter" idx="12"/>
          </p:nvPr>
        </p:nvSpPr>
        <p:spPr>
          <a:ln/>
        </p:spPr>
        <p:txBody>
          <a:bodyPr/>
          <a:lstStyle>
            <a:lvl1pPr>
              <a:defRPr/>
            </a:lvl1pPr>
          </a:lstStyle>
          <a:p>
            <a:pPr>
              <a:defRPr/>
            </a:pPr>
            <a:fld id="{C5B2F2FC-696E-4392-9590-B6DF88E98206}" type="slidenum">
              <a:rPr lang="en-GB" altLang="en-US"/>
              <a:pPr>
                <a:defRPr/>
              </a:pPr>
              <a:t>‹#›</a:t>
            </a:fld>
            <a:endParaRPr lang="en-GB" altLang="en-US"/>
          </a:p>
        </p:txBody>
      </p:sp>
    </p:spTree>
    <p:extLst>
      <p:ext uri="{BB962C8B-B14F-4D97-AF65-F5344CB8AC3E}">
        <p14:creationId xmlns:p14="http://schemas.microsoft.com/office/powerpoint/2010/main" val="56845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344216" y="6400800"/>
            <a:ext cx="4114800" cy="755651"/>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a:extLst>
              <a:ext uri="{FF2B5EF4-FFF2-40B4-BE49-F238E27FC236}">
                <a16:creationId xmlns:a16="http://schemas.microsoft.com/office/drawing/2014/main" id="{55A84BEE-A268-5D36-9D17-D811455E35F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BD61BC2-1511-CE2B-6725-89994A41175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58EE17B-9DA4-9D00-DBB7-3B1FB837DF2A}"/>
              </a:ext>
            </a:extLst>
          </p:cNvPr>
          <p:cNvSpPr>
            <a:spLocks noGrp="1" noChangeArrowheads="1"/>
          </p:cNvSpPr>
          <p:nvPr>
            <p:ph type="sldNum" sz="quarter" idx="12"/>
          </p:nvPr>
        </p:nvSpPr>
        <p:spPr>
          <a:ln/>
        </p:spPr>
        <p:txBody>
          <a:bodyPr/>
          <a:lstStyle>
            <a:lvl1pPr>
              <a:defRPr/>
            </a:lvl1pPr>
          </a:lstStyle>
          <a:p>
            <a:pPr>
              <a:defRPr/>
            </a:pPr>
            <a:fld id="{3DA6F7A3-F854-44C6-B54B-5FB1EF4FA3FE}" type="slidenum">
              <a:rPr lang="en-GB" altLang="en-US"/>
              <a:pPr>
                <a:defRPr/>
              </a:pPr>
              <a:t>‹#›</a:t>
            </a:fld>
            <a:endParaRPr lang="en-GB" altLang="en-US"/>
          </a:p>
        </p:txBody>
      </p:sp>
    </p:spTree>
    <p:extLst>
      <p:ext uri="{BB962C8B-B14F-4D97-AF65-F5344CB8AC3E}">
        <p14:creationId xmlns:p14="http://schemas.microsoft.com/office/powerpoint/2010/main" val="259875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EAE2C38-463C-6183-F91E-1F9ACCF39870}"/>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38233E4-CC53-625F-07BC-7EA7AAEBAB30}"/>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70FB2291-18C6-75B6-D273-F891BCA4B9A6}"/>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10BA588-A16D-09BE-4886-ACA861B2FB9A}"/>
              </a:ext>
            </a:extLst>
          </p:cNvPr>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6FA0C870-45A4-6B01-72E1-6DE1D58AE51C}"/>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8D110DD0-BDDF-4AF4-8F2B-3341282B307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file:///C:\Users\intern\Downloads\Croatia%20brochure%202023.pdf" TargetMode="External"/><Relationship Id="rId3" Type="http://schemas.openxmlformats.org/officeDocument/2006/relationships/hyperlink" Target="https://data.worldbank.org/country/croatia?view=chart" TargetMode="External"/><Relationship Id="rId7" Type="http://schemas.openxmlformats.org/officeDocument/2006/relationships/hyperlink" Target="https://www.worldbank.org/en/news/press-release/2023/04/06/croatia-s-economic-growth-remains-subdued-but-heading-toward-gradual-recovery" TargetMode="External"/><Relationship Id="rId2" Type="http://schemas.openxmlformats.org/officeDocument/2006/relationships/hyperlink" Target="https://www.britannica.com/place/Croatia" TargetMode="External"/><Relationship Id="rId1" Type="http://schemas.openxmlformats.org/officeDocument/2006/relationships/slideLayout" Target="../slideLayouts/slideLayout2.xml"/><Relationship Id="rId6" Type="http://schemas.openxmlformats.org/officeDocument/2006/relationships/hyperlink" Target="https://www.imf.org/external/datamapper/profile/HRV" TargetMode="External"/><Relationship Id="rId5" Type="http://schemas.openxmlformats.org/officeDocument/2006/relationships/hyperlink" Target="https://www.imf.org/external/datamapper/NGDP_RPCH@WEO/HRV" TargetMode="External"/><Relationship Id="rId10" Type="http://schemas.openxmlformats.org/officeDocument/2006/relationships/image" Target="../media/image4.jpeg"/><Relationship Id="rId4" Type="http://schemas.openxmlformats.org/officeDocument/2006/relationships/hyperlink" Target="https://www.worldbank.org/en/country/croatia/overview%22%20/l%20%223"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3ECAFCB7-CAA0-58DB-2968-9DB6AD8C0286}"/>
              </a:ext>
            </a:extLst>
          </p:cNvPr>
          <p:cNvSpPr>
            <a:spLocks/>
          </p:cNvSpPr>
          <p:nvPr/>
        </p:nvSpPr>
        <p:spPr bwMode="auto">
          <a:xfrm>
            <a:off x="304800" y="304800"/>
            <a:ext cx="6337300" cy="2286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rgbClr val="FFFFFF"/>
                </a:solidFill>
                <a:latin typeface="Gill Sans" charset="0"/>
              </a:rPr>
              <a:t>Euro Challenge	</a:t>
            </a:r>
            <a:endParaRPr lang="de-DE" altLang="en-US" sz="1800"/>
          </a:p>
        </p:txBody>
      </p:sp>
      <p:sp>
        <p:nvSpPr>
          <p:cNvPr id="2051" name="Rechteck 15">
            <a:extLst>
              <a:ext uri="{FF2B5EF4-FFF2-40B4-BE49-F238E27FC236}">
                <a16:creationId xmlns:a16="http://schemas.microsoft.com/office/drawing/2014/main" id="{8711E46F-55FA-A62A-81BC-6DF35370039E}"/>
              </a:ext>
            </a:extLst>
          </p:cNvPr>
          <p:cNvSpPr>
            <a:spLocks noChangeArrowheads="1"/>
          </p:cNvSpPr>
          <p:nvPr/>
        </p:nvSpPr>
        <p:spPr bwMode="auto">
          <a:xfrm>
            <a:off x="2438400" y="609600"/>
            <a:ext cx="2052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800">
                <a:solidFill>
                  <a:srgbClr val="0D0D0D"/>
                </a:solidFill>
                <a:latin typeface="Baskerville"/>
              </a:rPr>
              <a:t>Croatia</a:t>
            </a:r>
            <a:endParaRPr lang="en-US" altLang="en-US" sz="4800"/>
          </a:p>
        </p:txBody>
      </p:sp>
      <p:sp>
        <p:nvSpPr>
          <p:cNvPr id="2053" name="Rectangle 17">
            <a:extLst>
              <a:ext uri="{FF2B5EF4-FFF2-40B4-BE49-F238E27FC236}">
                <a16:creationId xmlns:a16="http://schemas.microsoft.com/office/drawing/2014/main" id="{55CAC4D9-83E4-30C0-1321-51D0164DDD43}"/>
              </a:ext>
            </a:extLst>
          </p:cNvPr>
          <p:cNvSpPr>
            <a:spLocks/>
          </p:cNvSpPr>
          <p:nvPr/>
        </p:nvSpPr>
        <p:spPr bwMode="auto">
          <a:xfrm>
            <a:off x="304800" y="3200400"/>
            <a:ext cx="1981200" cy="5780088"/>
          </a:xfrm>
          <a:prstGeom prst="rect">
            <a:avLst/>
          </a:prstGeom>
          <a:solidFill>
            <a:srgbClr val="829EB3"/>
          </a:solidFill>
          <a:ln>
            <a:noFill/>
          </a:ln>
        </p:spPr>
        <p:txBody>
          <a:bodyPr lIns="127000" tIns="127000" rIns="127000" bIns="127000"/>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400" b="1" dirty="0">
                <a:solidFill>
                  <a:srgbClr val="FFFFFF"/>
                </a:solidFill>
                <a:latin typeface="Gill Sans" charset="0"/>
              </a:rPr>
              <a:t>Did you know . . . ?</a:t>
            </a:r>
          </a:p>
          <a:p>
            <a:pPr eaLnBrk="1" hangingPunct="1">
              <a:spcBef>
                <a:spcPct val="0"/>
              </a:spcBef>
              <a:buFontTx/>
              <a:buNone/>
              <a:defRPr/>
            </a:pPr>
            <a:endParaRPr lang="en-US" altLang="en-US" sz="800" b="1" dirty="0">
              <a:solidFill>
                <a:srgbClr val="000000"/>
              </a:solidFill>
              <a:latin typeface="Times New Roman" pitchFamily="18" charset="0"/>
            </a:endParaRPr>
          </a:p>
          <a:p>
            <a:pPr eaLnBrk="1" hangingPunct="1">
              <a:spcBef>
                <a:spcPct val="0"/>
              </a:spcBef>
              <a:buFontTx/>
              <a:buNone/>
              <a:defRPr/>
            </a:pPr>
            <a:r>
              <a:rPr lang="en-US" altLang="en-US" sz="1100" b="1" dirty="0">
                <a:latin typeface="+mj-lt"/>
              </a:rPr>
              <a:t>Geography</a:t>
            </a:r>
            <a:r>
              <a:rPr lang="en-US" altLang="en-US" sz="900" dirty="0">
                <a:latin typeface="+mj-lt"/>
              </a:rPr>
              <a:t> </a:t>
            </a:r>
            <a:r>
              <a:rPr lang="en-US" altLang="en-US" sz="950" dirty="0">
                <a:solidFill>
                  <a:schemeClr val="bg1"/>
                </a:solidFill>
                <a:latin typeface="+mj-lt"/>
              </a:rPr>
              <a:t>Croatia is located in the northwestern part of the Balkan Peninsula. It is a small yet geographically diverse crescent-shaped country. Its capital is Zagreb, located in the north.</a:t>
            </a:r>
          </a:p>
          <a:p>
            <a:pPr eaLnBrk="1" hangingPunct="1">
              <a:spcBef>
                <a:spcPct val="0"/>
              </a:spcBef>
              <a:buFontTx/>
              <a:buNone/>
              <a:defRPr/>
            </a:pPr>
            <a:endParaRPr lang="en-US" altLang="en-US" sz="900" dirty="0">
              <a:solidFill>
                <a:schemeClr val="bg1"/>
              </a:solidFill>
              <a:latin typeface="+mj-lt"/>
            </a:endParaRPr>
          </a:p>
          <a:p>
            <a:pPr eaLnBrk="1" hangingPunct="1">
              <a:spcBef>
                <a:spcPct val="0"/>
              </a:spcBef>
              <a:buFontTx/>
              <a:buNone/>
              <a:defRPr/>
            </a:pPr>
            <a:r>
              <a:rPr lang="en-US" altLang="en-US" sz="1100" b="1" dirty="0">
                <a:latin typeface="+mj-lt"/>
              </a:rPr>
              <a:t>History</a:t>
            </a:r>
            <a:r>
              <a:rPr lang="en-US" altLang="en-US" sz="900" dirty="0">
                <a:latin typeface="+mj-lt"/>
              </a:rPr>
              <a:t> </a:t>
            </a:r>
            <a:r>
              <a:rPr lang="en-US" altLang="en-US" sz="950" dirty="0">
                <a:solidFill>
                  <a:schemeClr val="bg1"/>
                </a:solidFill>
                <a:latin typeface="+mj-lt"/>
              </a:rPr>
              <a:t>Croatia (Hrvatska) is an ancient nation, yet a very young nation state. It had to endure a thousand years of foreign meddling, subjugation, incursions, and outright wars before being recognized in 1991 as a distinct entity.</a:t>
            </a:r>
          </a:p>
          <a:p>
            <a:pPr eaLnBrk="1" hangingPunct="1">
              <a:spcBef>
                <a:spcPct val="0"/>
              </a:spcBef>
              <a:buFontTx/>
              <a:buNone/>
              <a:defRPr/>
            </a:pPr>
            <a:endParaRPr lang="en-US" altLang="en-US" sz="900" dirty="0">
              <a:solidFill>
                <a:schemeClr val="bg1"/>
              </a:solidFill>
              <a:latin typeface="+mj-lt"/>
            </a:endParaRPr>
          </a:p>
          <a:p>
            <a:pPr eaLnBrk="1" hangingPunct="1">
              <a:spcBef>
                <a:spcPct val="0"/>
              </a:spcBef>
              <a:buFontTx/>
              <a:buNone/>
              <a:defRPr/>
            </a:pPr>
            <a:r>
              <a:rPr lang="en-US" altLang="en-US" sz="1100" b="1" dirty="0">
                <a:latin typeface="+mj-lt"/>
              </a:rPr>
              <a:t>Culture</a:t>
            </a:r>
            <a:r>
              <a:rPr lang="en-US" altLang="en-US" sz="900" dirty="0">
                <a:latin typeface="+mj-lt"/>
              </a:rPr>
              <a:t> </a:t>
            </a:r>
            <a:r>
              <a:rPr lang="en-US" altLang="en-US" sz="950" dirty="0">
                <a:solidFill>
                  <a:schemeClr val="bg1"/>
                </a:solidFill>
                <a:latin typeface="+mj-lt"/>
              </a:rPr>
              <a:t>Croatia represents a blend of four different cultural spheres. It has been a crossroad of influences from western culture and the east since the schism between the Western Roman Empire and the Byzantine Empire, and also from Central Europe and Mediterranean culture.</a:t>
            </a:r>
          </a:p>
          <a:p>
            <a:pPr eaLnBrk="1" hangingPunct="1">
              <a:spcBef>
                <a:spcPct val="0"/>
              </a:spcBef>
              <a:buFontTx/>
              <a:buNone/>
              <a:defRPr/>
            </a:pPr>
            <a:r>
              <a:rPr lang="en-US" altLang="en-US" sz="900" dirty="0">
                <a:solidFill>
                  <a:schemeClr val="bg1"/>
                </a:solidFill>
                <a:latin typeface="+mj-lt"/>
              </a:rPr>
              <a:t> </a:t>
            </a:r>
          </a:p>
          <a:p>
            <a:pPr eaLnBrk="1" hangingPunct="1">
              <a:spcBef>
                <a:spcPct val="0"/>
              </a:spcBef>
              <a:buFontTx/>
              <a:buNone/>
              <a:defRPr/>
            </a:pPr>
            <a:r>
              <a:rPr lang="en-US" altLang="en-US" sz="1100" b="1" dirty="0">
                <a:latin typeface="+mj-lt"/>
              </a:rPr>
              <a:t>Fun Fact </a:t>
            </a:r>
            <a:r>
              <a:rPr lang="en-US" altLang="en-US" sz="950" dirty="0">
                <a:solidFill>
                  <a:schemeClr val="bg1"/>
                </a:solidFill>
                <a:latin typeface="+mj-lt"/>
              </a:rPr>
              <a:t>Croatia is a very sunny country. With more than 2715 hours of sunshine every year. Croatia receives more sunlight than Australia!</a:t>
            </a:r>
          </a:p>
        </p:txBody>
      </p:sp>
      <p:sp>
        <p:nvSpPr>
          <p:cNvPr id="2" name="Rechteck 27">
            <a:extLst>
              <a:ext uri="{FF2B5EF4-FFF2-40B4-BE49-F238E27FC236}">
                <a16:creationId xmlns:a16="http://schemas.microsoft.com/office/drawing/2014/main" id="{E4705288-DE83-2CAA-5D04-4E4E5BCE8A8E}"/>
              </a:ext>
            </a:extLst>
          </p:cNvPr>
          <p:cNvSpPr>
            <a:spLocks noChangeArrowheads="1"/>
          </p:cNvSpPr>
          <p:nvPr/>
        </p:nvSpPr>
        <p:spPr bwMode="auto">
          <a:xfrm>
            <a:off x="4552950" y="2606675"/>
            <a:ext cx="21336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a:t>countries in the European Union, while trade with its neighbors in southeastern Europe is also significant.</a:t>
            </a:r>
          </a:p>
          <a:p>
            <a:pPr algn="just" eaLnBrk="1" hangingPunct="1">
              <a:spcBef>
                <a:spcPct val="0"/>
              </a:spcBef>
              <a:buFontTx/>
              <a:buNone/>
            </a:pPr>
            <a:endParaRPr lang="en-US" altLang="en-US" sz="1000"/>
          </a:p>
          <a:p>
            <a:pPr algn="just" eaLnBrk="1" hangingPunct="1">
              <a:spcBef>
                <a:spcPct val="0"/>
              </a:spcBef>
              <a:buFontTx/>
              <a:buNone/>
            </a:pPr>
            <a:r>
              <a:rPr lang="en-US" altLang="en-US" sz="1000"/>
              <a:t>Croatia is working to become an energy powerhouse with its floating liquefied natural gas (LNG) regasification terminal on the island of Krk and its investments in green energy, particularly wind, solar and geothermal energy. The country owns the largest power plant with binary technology in Europe and began constructing a second plant in 2021.</a:t>
            </a:r>
          </a:p>
          <a:p>
            <a:pPr algn="just" eaLnBrk="1" hangingPunct="1">
              <a:spcBef>
                <a:spcPct val="0"/>
              </a:spcBef>
              <a:buFontTx/>
              <a:buNone/>
            </a:pPr>
            <a:endParaRPr lang="en-US" altLang="en-US" sz="1000"/>
          </a:p>
          <a:p>
            <a:pPr algn="just" eaLnBrk="1" hangingPunct="1">
              <a:spcBef>
                <a:spcPct val="0"/>
              </a:spcBef>
              <a:buFontTx/>
              <a:buNone/>
            </a:pPr>
            <a:r>
              <a:rPr lang="en-US" altLang="en-US" sz="1000"/>
              <a:t>During the COVID-19 pandemic, the Croatian IT industry grew significantly. Its digital economy increased by 16 percent on average annually from 2019 to 2021, and by 2030 its value could reach 15 percent of GDP, with the ICT sector the main driver of that growth.</a:t>
            </a:r>
          </a:p>
        </p:txBody>
      </p:sp>
      <p:sp>
        <p:nvSpPr>
          <p:cNvPr id="2054" name="Textfeld 28">
            <a:extLst>
              <a:ext uri="{FF2B5EF4-FFF2-40B4-BE49-F238E27FC236}">
                <a16:creationId xmlns:a16="http://schemas.microsoft.com/office/drawing/2014/main" id="{4D49FD6C-12EC-E946-3AE0-B5609AB24231}"/>
              </a:ext>
            </a:extLst>
          </p:cNvPr>
          <p:cNvSpPr txBox="1">
            <a:spLocks noChangeArrowheads="1"/>
          </p:cNvSpPr>
          <p:nvPr/>
        </p:nvSpPr>
        <p:spPr bwMode="auto">
          <a:xfrm>
            <a:off x="2438400" y="1752600"/>
            <a:ext cx="4191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latin typeface="Gill Sans" charset="0"/>
              </a:rPr>
              <a:t>An overview of Croatia</a:t>
            </a:r>
            <a:r>
              <a:rPr lang="en-US" altLang="en-US" sz="1800" b="1"/>
              <a:t>’</a:t>
            </a:r>
            <a:r>
              <a:rPr lang="en-US" altLang="en-US" sz="1800" b="1">
                <a:latin typeface="Gill Sans" charset="0"/>
              </a:rPr>
              <a:t>s economy</a:t>
            </a:r>
          </a:p>
          <a:p>
            <a:pPr eaLnBrk="1" hangingPunct="1">
              <a:spcBef>
                <a:spcPct val="0"/>
              </a:spcBef>
              <a:buFontTx/>
              <a:buNone/>
            </a:pPr>
            <a:r>
              <a:rPr lang="en-US" altLang="en-US" sz="1000">
                <a:solidFill>
                  <a:srgbClr val="800000"/>
                </a:solidFill>
                <a:latin typeface="Gill Sans" charset="0"/>
              </a:rPr>
              <a:t>Croatia is a small country, but plays an important role in the economic and political stability of Southeast Europe. </a:t>
            </a:r>
          </a:p>
        </p:txBody>
      </p:sp>
      <p:sp>
        <p:nvSpPr>
          <p:cNvPr id="2055" name="Rechteck 27">
            <a:extLst>
              <a:ext uri="{FF2B5EF4-FFF2-40B4-BE49-F238E27FC236}">
                <a16:creationId xmlns:a16="http://schemas.microsoft.com/office/drawing/2014/main" id="{67A5AA6D-71BF-87ED-7254-CF343488547B}"/>
              </a:ext>
            </a:extLst>
          </p:cNvPr>
          <p:cNvSpPr>
            <a:spLocks noChangeArrowheads="1"/>
          </p:cNvSpPr>
          <p:nvPr/>
        </p:nvSpPr>
        <p:spPr bwMode="auto">
          <a:xfrm>
            <a:off x="2438400" y="2592388"/>
            <a:ext cx="2133600"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000"/>
              <a:t>Croatia is a developed country with high-income and ranks 40</a:t>
            </a:r>
            <a:r>
              <a:rPr lang="en-US" altLang="en-US" sz="1000" baseline="30000"/>
              <a:t>th</a:t>
            </a:r>
            <a:r>
              <a:rPr lang="en-US" altLang="en-US" sz="1000"/>
              <a:t> in the Human Development Index. The government provides its citizens with free health care and free elementary and secondary education. According to the Gini coefficient, it ranks among the 20 countries with the lowest income inequality in the world.</a:t>
            </a:r>
          </a:p>
          <a:p>
            <a:pPr algn="just" eaLnBrk="1" hangingPunct="1">
              <a:spcBef>
                <a:spcPct val="0"/>
              </a:spcBef>
              <a:buFontTx/>
              <a:buNone/>
            </a:pPr>
            <a:endParaRPr lang="en-US" altLang="en-US" sz="1000"/>
          </a:p>
          <a:p>
            <a:pPr algn="just" eaLnBrk="1" hangingPunct="1">
              <a:spcBef>
                <a:spcPct val="0"/>
              </a:spcBef>
              <a:buFontTx/>
              <a:buNone/>
            </a:pPr>
            <a:r>
              <a:rPr lang="en-US" altLang="en-US" sz="1000"/>
              <a:t>Croatia’s road to globalization began as soon as the country gained independence in 1991. Croatia first joined the World Trade (WTO) in 2000, NATO in 2009, became a member of the European Union 2013. It joined the Eurozone and the Schengen Area on January 1</a:t>
            </a:r>
            <a:r>
              <a:rPr lang="en-US" altLang="en-US" sz="1000" baseline="30000"/>
              <a:t>st</a:t>
            </a:r>
            <a:r>
              <a:rPr lang="en-US" altLang="en-US" sz="1000"/>
              <a:t> , 2023. The Kruna was replaced by the Euro.</a:t>
            </a:r>
          </a:p>
          <a:p>
            <a:pPr algn="just" eaLnBrk="1" hangingPunct="1">
              <a:spcBef>
                <a:spcPct val="0"/>
              </a:spcBef>
              <a:buFontTx/>
              <a:buNone/>
            </a:pPr>
            <a:endParaRPr lang="en-US" altLang="en-US" sz="1000"/>
          </a:p>
          <a:p>
            <a:pPr algn="just" eaLnBrk="1" hangingPunct="1">
              <a:spcBef>
                <a:spcPct val="0"/>
              </a:spcBef>
              <a:buFontTx/>
              <a:buNone/>
            </a:pPr>
            <a:r>
              <a:rPr lang="en-US" altLang="en-US" sz="1000"/>
              <a:t>The economy of Croatia is considered as a service based social market economy with the tertiary sector accounting for 70% of total gross domestic product (GDP). Tourism is a significant source of revenue, and comprises 19.6% of Croatia’s GDP. The beautiful coastlines and intriguing culture of the country lead to it ranking among the top 20 most popular tourist destinations in the world. </a:t>
            </a:r>
          </a:p>
          <a:p>
            <a:pPr algn="just" eaLnBrk="1" hangingPunct="1">
              <a:spcBef>
                <a:spcPct val="0"/>
              </a:spcBef>
              <a:buFontTx/>
              <a:buNone/>
            </a:pPr>
            <a:endParaRPr lang="en-US" altLang="en-US" sz="1000"/>
          </a:p>
          <a:p>
            <a:pPr algn="just" eaLnBrk="1" hangingPunct="1">
              <a:spcBef>
                <a:spcPct val="0"/>
              </a:spcBef>
              <a:buFontTx/>
              <a:buNone/>
            </a:pPr>
            <a:r>
              <a:rPr lang="en-US" altLang="en-US" sz="1000"/>
              <a:t>Croatia’s economy is very open to international trade. Nearly 65% of trade is conducted with other</a:t>
            </a:r>
            <a:endParaRPr lang="de-DE" altLang="en-US" sz="1000"/>
          </a:p>
        </p:txBody>
      </p:sp>
      <p:pic>
        <p:nvPicPr>
          <p:cNvPr id="2056" name="Picture 2">
            <a:extLst>
              <a:ext uri="{FF2B5EF4-FFF2-40B4-BE49-F238E27FC236}">
                <a16:creationId xmlns:a16="http://schemas.microsoft.com/office/drawing/2014/main" id="{009396E5-02AA-37AD-1C27-3A3247479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850" y="614363"/>
            <a:ext cx="1098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6">
            <a:extLst>
              <a:ext uri="{FF2B5EF4-FFF2-40B4-BE49-F238E27FC236}">
                <a16:creationId xmlns:a16="http://schemas.microsoft.com/office/drawing/2014/main" id="{D14EED8F-824E-774A-AC00-D7C201242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85950"/>
            <a:ext cx="1981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1">
            <a:extLst>
              <a:ext uri="{FF2B5EF4-FFF2-40B4-BE49-F238E27FC236}">
                <a16:creationId xmlns:a16="http://schemas.microsoft.com/office/drawing/2014/main" id="{B5A75B3B-B1C0-849C-95A8-A17EA09250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546100"/>
            <a:ext cx="1552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 descr="Blue text on a white background&#10;&#10;Description automatically generated">
            <a:extLst>
              <a:ext uri="{FF2B5EF4-FFF2-40B4-BE49-F238E27FC236}">
                <a16:creationId xmlns:a16="http://schemas.microsoft.com/office/drawing/2014/main" id="{4F9AE99C-1541-4CB0-6497-7860FC2AE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0" y="8580438"/>
            <a:ext cx="193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ree vector map of Croatia">
            <a:extLst>
              <a:ext uri="{FF2B5EF4-FFF2-40B4-BE49-F238E27FC236}">
                <a16:creationId xmlns:a16="http://schemas.microsoft.com/office/drawing/2014/main" id="{C91CB449-0284-82C2-9059-2E3A397E06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6838647"/>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a:extLst>
              <a:ext uri="{FF2B5EF4-FFF2-40B4-BE49-F238E27FC236}">
                <a16:creationId xmlns:a16="http://schemas.microsoft.com/office/drawing/2014/main" id="{74F4F8F1-9DA0-DC3E-0247-2CB031B27A2E}"/>
              </a:ext>
            </a:extLst>
          </p:cNvPr>
          <p:cNvSpPr>
            <a:spLocks/>
          </p:cNvSpPr>
          <p:nvPr/>
        </p:nvSpPr>
        <p:spPr bwMode="auto">
          <a:xfrm>
            <a:off x="304800" y="304800"/>
            <a:ext cx="6324600" cy="2286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50800" tIns="50800" rIns="50800" bIns="508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00">
                <a:solidFill>
                  <a:srgbClr val="FFFFFF"/>
                </a:solidFill>
                <a:latin typeface="Gill Sans" charset="0"/>
              </a:rPr>
              <a:t>Euro Challenge	</a:t>
            </a:r>
            <a:endParaRPr lang="de-DE" altLang="en-US" sz="1800"/>
          </a:p>
        </p:txBody>
      </p:sp>
      <p:sp>
        <p:nvSpPr>
          <p:cNvPr id="3075" name="Rectangle 17">
            <a:extLst>
              <a:ext uri="{FF2B5EF4-FFF2-40B4-BE49-F238E27FC236}">
                <a16:creationId xmlns:a16="http://schemas.microsoft.com/office/drawing/2014/main" id="{CCAF6545-E79A-F881-88E6-25ECA571385E}"/>
              </a:ext>
            </a:extLst>
          </p:cNvPr>
          <p:cNvSpPr>
            <a:spLocks/>
          </p:cNvSpPr>
          <p:nvPr/>
        </p:nvSpPr>
        <p:spPr bwMode="auto">
          <a:xfrm>
            <a:off x="4648200" y="1905000"/>
            <a:ext cx="1981200" cy="6324600"/>
          </a:xfrm>
          <a:prstGeom prst="rect">
            <a:avLst/>
          </a:prstGeom>
          <a:solidFill>
            <a:srgbClr val="829EB3"/>
          </a:solidFill>
          <a:ln>
            <a:noFill/>
          </a:ln>
        </p:spPr>
        <p:txBody>
          <a:bodyPr lIns="127000" tIns="127000" rIns="127000" bIns="127000"/>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defRPr/>
            </a:pPr>
            <a:r>
              <a:rPr lang="en-US" altLang="en-US" sz="1000" b="1" dirty="0">
                <a:latin typeface="+mn-lt"/>
              </a:rPr>
              <a:t>Food &amp; Drinks </a:t>
            </a:r>
            <a:r>
              <a:rPr lang="en-US" altLang="en-US" sz="1000" dirty="0">
                <a:solidFill>
                  <a:schemeClr val="bg1"/>
                </a:solidFill>
                <a:latin typeface="+mn-lt"/>
              </a:rPr>
              <a:t>Croatia cuisine is heterogeneous, and is, therefore, known as “the cuisine of regions”. Its wine production on the southern Dalmatian islands of Vis, Hvar and </a:t>
            </a:r>
            <a:r>
              <a:rPr lang="en-US" altLang="en-US" sz="1000" dirty="0" err="1">
                <a:solidFill>
                  <a:schemeClr val="bg1"/>
                </a:solidFill>
                <a:latin typeface="+mn-lt"/>
              </a:rPr>
              <a:t>Korcula</a:t>
            </a:r>
            <a:r>
              <a:rPr lang="en-US" altLang="en-US" sz="1000" dirty="0">
                <a:solidFill>
                  <a:schemeClr val="bg1"/>
                </a:solidFill>
                <a:latin typeface="+mn-lt"/>
              </a:rPr>
              <a:t> dates back nearly 2,500 years.</a:t>
            </a:r>
            <a:endParaRPr lang="en-US" altLang="en-US" sz="1000" b="1" dirty="0">
              <a:solidFill>
                <a:schemeClr val="bg1"/>
              </a:solidFill>
              <a:latin typeface="+mn-lt"/>
            </a:endParaRPr>
          </a:p>
          <a:p>
            <a:pPr eaLnBrk="1" hangingPunct="1">
              <a:spcBef>
                <a:spcPct val="0"/>
              </a:spcBef>
              <a:buFontTx/>
              <a:buNone/>
              <a:defRPr/>
            </a:pPr>
            <a:endParaRPr lang="en-US" altLang="en-US" sz="1000" dirty="0">
              <a:solidFill>
                <a:schemeClr val="bg1"/>
              </a:solidFill>
              <a:latin typeface="+mn-lt"/>
            </a:endParaRPr>
          </a:p>
          <a:p>
            <a:pPr eaLnBrk="1" hangingPunct="1">
              <a:spcBef>
                <a:spcPct val="0"/>
              </a:spcBef>
              <a:buFontTx/>
              <a:buNone/>
              <a:defRPr/>
            </a:pPr>
            <a:r>
              <a:rPr lang="en-US" altLang="en-US" sz="1000" b="1" dirty="0">
                <a:latin typeface="+mn-lt"/>
              </a:rPr>
              <a:t>Languages </a:t>
            </a:r>
            <a:r>
              <a:rPr lang="en-US" altLang="en-US" sz="1000" dirty="0">
                <a:solidFill>
                  <a:schemeClr val="bg1"/>
                </a:solidFill>
                <a:latin typeface="+mn-lt"/>
              </a:rPr>
              <a:t>When speaking Croatian, pay particular attention to the letter C and its accented variations.</a:t>
            </a:r>
          </a:p>
          <a:p>
            <a:pPr eaLnBrk="1" hangingPunct="1">
              <a:spcBef>
                <a:spcPct val="0"/>
              </a:spcBef>
              <a:buFontTx/>
              <a:buNone/>
              <a:defRPr/>
            </a:pPr>
            <a:endParaRPr lang="en-US" altLang="en-US" sz="1000" dirty="0">
              <a:solidFill>
                <a:schemeClr val="bg1"/>
              </a:solidFill>
              <a:latin typeface="+mn-lt"/>
            </a:endParaRPr>
          </a:p>
          <a:p>
            <a:pPr eaLnBrk="1" hangingPunct="1">
              <a:spcBef>
                <a:spcPct val="0"/>
              </a:spcBef>
              <a:buFontTx/>
              <a:buNone/>
              <a:defRPr/>
            </a:pPr>
            <a:r>
              <a:rPr lang="en-US" altLang="en-US" sz="1000" b="1" dirty="0">
                <a:latin typeface="+mn-lt"/>
              </a:rPr>
              <a:t>Export</a:t>
            </a:r>
            <a:r>
              <a:rPr lang="en-US" altLang="en-US" sz="1000" dirty="0">
                <a:latin typeface="+mn-lt"/>
              </a:rPr>
              <a:t> </a:t>
            </a:r>
            <a:r>
              <a:rPr lang="en-US" altLang="en-US" sz="1000" dirty="0">
                <a:solidFill>
                  <a:schemeClr val="bg1"/>
                </a:solidFill>
                <a:latin typeface="+mn-lt"/>
              </a:rPr>
              <a:t>In 2021 and 2022, Croatia experienced rapid growth in exports with growth rates nearing 25% and 26%. Croatia’s most common exports were related to fuels, ships, transport equipment, machinery, textiles, chemicals and foods. Total exports in 2022 were 24.2 billion euros.</a:t>
            </a:r>
          </a:p>
          <a:p>
            <a:pPr eaLnBrk="1" hangingPunct="1">
              <a:spcBef>
                <a:spcPct val="0"/>
              </a:spcBef>
              <a:buFontTx/>
              <a:buNone/>
              <a:defRPr/>
            </a:pPr>
            <a:endParaRPr lang="en-US" altLang="en-US" sz="1000" dirty="0">
              <a:solidFill>
                <a:schemeClr val="bg1"/>
              </a:solidFill>
              <a:latin typeface="+mn-lt"/>
            </a:endParaRPr>
          </a:p>
          <a:p>
            <a:pPr eaLnBrk="1" hangingPunct="1">
              <a:spcBef>
                <a:spcPct val="0"/>
              </a:spcBef>
              <a:buFontTx/>
              <a:buNone/>
              <a:defRPr/>
            </a:pPr>
            <a:r>
              <a:rPr lang="en-US" altLang="en-US" sz="1000" b="1" dirty="0">
                <a:latin typeface="+mn-lt"/>
              </a:rPr>
              <a:t>Unemployment Rate </a:t>
            </a:r>
            <a:r>
              <a:rPr lang="en-US" altLang="en-US" sz="1000" dirty="0">
                <a:solidFill>
                  <a:schemeClr val="bg1"/>
                </a:solidFill>
                <a:latin typeface="+mn-lt"/>
              </a:rPr>
              <a:t>In June 2023, Croatia’s unemployment rate stood at 5.6% for the second consecutive month, marking the lowest reading since comparable records began in 1996.</a:t>
            </a:r>
          </a:p>
          <a:p>
            <a:pPr eaLnBrk="1" hangingPunct="1">
              <a:spcBef>
                <a:spcPct val="0"/>
              </a:spcBef>
              <a:buFontTx/>
              <a:buNone/>
              <a:defRPr/>
            </a:pPr>
            <a:endParaRPr lang="en-US" altLang="en-US" sz="1000" dirty="0">
              <a:solidFill>
                <a:schemeClr val="bg1"/>
              </a:solidFill>
              <a:latin typeface="+mn-lt"/>
            </a:endParaRPr>
          </a:p>
          <a:p>
            <a:pPr eaLnBrk="1" hangingPunct="1">
              <a:spcBef>
                <a:spcPct val="0"/>
              </a:spcBef>
              <a:buFontTx/>
              <a:buNone/>
              <a:defRPr/>
            </a:pPr>
            <a:r>
              <a:rPr lang="en-US" altLang="en-US" sz="1000" b="1" dirty="0">
                <a:latin typeface="+mn-lt"/>
              </a:rPr>
              <a:t>Inflation</a:t>
            </a:r>
            <a:r>
              <a:rPr lang="en-US" altLang="en-US" sz="1000" dirty="0">
                <a:solidFill>
                  <a:schemeClr val="bg1"/>
                </a:solidFill>
                <a:latin typeface="+mn-lt"/>
              </a:rPr>
              <a:t> Croatia’s inflation reached its peak at 13.5%, and is expected to fall to an average 7.2% in 2023.</a:t>
            </a:r>
          </a:p>
        </p:txBody>
      </p:sp>
      <p:sp>
        <p:nvSpPr>
          <p:cNvPr id="3076" name="Rechteck 14">
            <a:extLst>
              <a:ext uri="{FF2B5EF4-FFF2-40B4-BE49-F238E27FC236}">
                <a16:creationId xmlns:a16="http://schemas.microsoft.com/office/drawing/2014/main" id="{4DFC4B59-90AF-02E5-D9E1-65D871701CCF}"/>
              </a:ext>
            </a:extLst>
          </p:cNvPr>
          <p:cNvSpPr>
            <a:spLocks noChangeArrowheads="1"/>
          </p:cNvSpPr>
          <p:nvPr/>
        </p:nvSpPr>
        <p:spPr bwMode="auto">
          <a:xfrm>
            <a:off x="238125" y="2057400"/>
            <a:ext cx="432435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a:latin typeface="Gill Sans" charset="0"/>
              </a:rPr>
              <a:t>Croatia</a:t>
            </a:r>
            <a:r>
              <a:rPr lang="en-GB" altLang="en-US" sz="1200" b="1"/>
              <a:t>’</a:t>
            </a:r>
            <a:r>
              <a:rPr lang="en-GB" altLang="en-US" sz="1200" b="1">
                <a:latin typeface="Gill Sans" charset="0"/>
              </a:rPr>
              <a:t>s Economy </a:t>
            </a:r>
            <a:r>
              <a:rPr lang="en-GB" altLang="en-US" sz="1200" b="1"/>
              <a:t>–</a:t>
            </a:r>
            <a:r>
              <a:rPr lang="en-GB" altLang="en-US" sz="1200" b="1">
                <a:latin typeface="Gill Sans" charset="0"/>
              </a:rPr>
              <a:t> Key Facts</a:t>
            </a:r>
            <a:endParaRPr lang="de-DE" altLang="en-US" sz="1200" b="1">
              <a:latin typeface="Gill Sans" charset="0"/>
            </a:endParaRPr>
          </a:p>
          <a:p>
            <a:pPr eaLnBrk="1" hangingPunct="1">
              <a:spcBef>
                <a:spcPct val="0"/>
              </a:spcBef>
              <a:buFontTx/>
              <a:buNone/>
            </a:pPr>
            <a:endParaRPr lang="de-DE" altLang="en-US" sz="1000" b="1">
              <a:latin typeface="Gill Sans" charset="0"/>
            </a:endParaRPr>
          </a:p>
          <a:p>
            <a:pPr eaLnBrk="1" hangingPunct="1">
              <a:spcBef>
                <a:spcPct val="0"/>
              </a:spcBef>
            </a:pPr>
            <a:r>
              <a:rPr lang="en-US" altLang="en-US" sz="1000">
                <a:latin typeface="Gill Sans" charset="0"/>
              </a:rPr>
              <a:t>In 2022, Global GDP per capita was 11,893 EUR per capita. By comparison, 2022 GDP per capita in Croatia was EUR 14,660 per capita. This amounts to 2022 Croatian GDP being 66.94 billion EUR.</a:t>
            </a:r>
          </a:p>
          <a:p>
            <a:pPr eaLnBrk="1" hangingPunct="1">
              <a:spcBef>
                <a:spcPct val="0"/>
              </a:spcBef>
            </a:pPr>
            <a:endParaRPr lang="en-US" altLang="en-US" sz="1000">
              <a:latin typeface="Gill Sans" charset="0"/>
            </a:endParaRPr>
          </a:p>
          <a:p>
            <a:pPr eaLnBrk="1" hangingPunct="1">
              <a:spcBef>
                <a:spcPct val="0"/>
              </a:spcBef>
            </a:pPr>
            <a:r>
              <a:rPr lang="en-US" altLang="en-US" sz="1000">
                <a:latin typeface="Gill Sans" charset="0"/>
              </a:rPr>
              <a:t>Croatia has excellent access to shipping routes because of its long coastline on the Adriatic. The major seaports of Rijeka, Zadar, Sibenik, Split, Ploce, and Dubrovnik link Europe, via the Suez Canal, with Asia and Australia. </a:t>
            </a:r>
          </a:p>
          <a:p>
            <a:pPr eaLnBrk="1" hangingPunct="1">
              <a:spcBef>
                <a:spcPct val="0"/>
              </a:spcBef>
            </a:pPr>
            <a:endParaRPr lang="en-US" altLang="en-US" sz="1000">
              <a:latin typeface="Gill Sans" charset="0"/>
            </a:endParaRPr>
          </a:p>
          <a:p>
            <a:pPr eaLnBrk="1" hangingPunct="1">
              <a:spcBef>
                <a:spcPct val="0"/>
              </a:spcBef>
            </a:pPr>
            <a:r>
              <a:rPr lang="en-US" altLang="en-US" sz="1000">
                <a:latin typeface="Gill Sans" charset="0"/>
              </a:rPr>
              <a:t>In recent years, Croatia’s greenhouse gas emissions have declined modestly but its economy remains relatively emissions intensive. Raising living standards, while reducing emissions, will require an accelerated decoupling of emissions from economic activity.</a:t>
            </a:r>
          </a:p>
          <a:p>
            <a:pPr eaLnBrk="1" hangingPunct="1">
              <a:spcBef>
                <a:spcPct val="0"/>
              </a:spcBef>
            </a:pPr>
            <a:endParaRPr lang="en-US" altLang="en-US" sz="1000">
              <a:latin typeface="Gill Sans" charset="0"/>
            </a:endParaRPr>
          </a:p>
          <a:p>
            <a:pPr eaLnBrk="1" hangingPunct="1">
              <a:spcBef>
                <a:spcPct val="0"/>
              </a:spcBef>
            </a:pPr>
            <a:r>
              <a:rPr lang="en-US" altLang="en-US" sz="1000">
                <a:latin typeface="Gill Sans" charset="0"/>
              </a:rPr>
              <a:t>In 2021, Croatia joined the list of countries with its own automobile industry, with Rimac Automobili’s Nevera commencing production. The company also took over Bugatti Automobiles in November 2021 and started building its new HQ in Zagreb.</a:t>
            </a:r>
          </a:p>
          <a:p>
            <a:pPr eaLnBrk="1" hangingPunct="1">
              <a:spcBef>
                <a:spcPct val="0"/>
              </a:spcBef>
            </a:pPr>
            <a:endParaRPr lang="en-US" altLang="en-US" sz="1000">
              <a:latin typeface="Gill Sans" charset="0"/>
            </a:endParaRPr>
          </a:p>
          <a:p>
            <a:pPr eaLnBrk="1" hangingPunct="1">
              <a:spcBef>
                <a:spcPct val="0"/>
              </a:spcBef>
            </a:pPr>
            <a:r>
              <a:rPr lang="en-US" altLang="en-US" sz="1000">
                <a:latin typeface="Gill Sans" charset="0"/>
              </a:rPr>
              <a:t>On Friday, November 12, 2021, Fitch raised Croatia’s credit rating by one level, from ‘BBB-’ to ‘BBB’, Croatia’s highest credit rating in its history.</a:t>
            </a:r>
          </a:p>
          <a:p>
            <a:pPr eaLnBrk="1" hangingPunct="1">
              <a:spcBef>
                <a:spcPct val="0"/>
              </a:spcBef>
              <a:buFontTx/>
              <a:buNone/>
            </a:pPr>
            <a:endParaRPr lang="en-US" altLang="en-US" sz="1000">
              <a:solidFill>
                <a:srgbClr val="FF0000"/>
              </a:solidFill>
              <a:latin typeface="Gill Sans" charset="0"/>
            </a:endParaRPr>
          </a:p>
          <a:p>
            <a:pPr eaLnBrk="1" hangingPunct="1">
              <a:spcBef>
                <a:spcPct val="0"/>
              </a:spcBef>
              <a:buFontTx/>
              <a:buNone/>
            </a:pPr>
            <a:endParaRPr lang="en-US" altLang="en-US" sz="1000">
              <a:solidFill>
                <a:srgbClr val="FF0000"/>
              </a:solidFill>
              <a:latin typeface="Gill Sans" charset="0"/>
            </a:endParaRPr>
          </a:p>
          <a:p>
            <a:pPr eaLnBrk="1" hangingPunct="1">
              <a:spcBef>
                <a:spcPct val="0"/>
              </a:spcBef>
              <a:buFontTx/>
              <a:buNone/>
            </a:pPr>
            <a:r>
              <a:rPr lang="en-US" altLang="en-US" sz="1200" b="1">
                <a:latin typeface="Gill Sans" charset="0"/>
              </a:rPr>
              <a:t>References</a:t>
            </a:r>
            <a:endParaRPr lang="de-DE" altLang="en-US" sz="1200" b="1">
              <a:latin typeface="Gill Sans" charset="0"/>
            </a:endParaRPr>
          </a:p>
          <a:p>
            <a:pPr algn="just" eaLnBrk="1" hangingPunct="1">
              <a:lnSpc>
                <a:spcPct val="130000"/>
              </a:lnSpc>
              <a:spcBef>
                <a:spcPct val="0"/>
              </a:spcBef>
            </a:pPr>
            <a:r>
              <a:rPr lang="en-US" altLang="en-US" sz="900" u="sng">
                <a:latin typeface="Gill Sans" charset="0"/>
                <a:hlinkClick r:id="rId2"/>
              </a:rPr>
              <a:t>https://www.britannica.com/place/Croatia</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3"/>
              </a:rPr>
              <a:t>https://data.worldbank.org/country/croatia?view=chart</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4"/>
              </a:rPr>
              <a:t>https://www.worldbank.org/en/country/croatia/overview#3</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5"/>
              </a:rPr>
              <a:t>https://www.imf.org/external/datamapper/NGDP_RPCH@WEO/HRV</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6"/>
              </a:rPr>
              <a:t>https://www.imf.org/external/datamapper/profile/HRV</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7"/>
              </a:rPr>
              <a:t>https://www.worldbank.org/en/news/press-release/2023/04/06/croatia-s-economic-growth-remains-subdued-but-heading-toward-gradual-recovery</a:t>
            </a:r>
            <a:r>
              <a:rPr lang="en-US" altLang="en-US" sz="900" u="sng">
                <a:latin typeface="Gill Sans" charset="0"/>
              </a:rPr>
              <a:t> </a:t>
            </a:r>
          </a:p>
          <a:p>
            <a:pPr algn="just" eaLnBrk="1" hangingPunct="1">
              <a:lnSpc>
                <a:spcPct val="130000"/>
              </a:lnSpc>
              <a:spcBef>
                <a:spcPct val="0"/>
              </a:spcBef>
            </a:pPr>
            <a:r>
              <a:rPr lang="en-US" altLang="en-US" sz="900" u="sng">
                <a:latin typeface="Gill Sans" charset="0"/>
                <a:hlinkClick r:id="rId8"/>
              </a:rPr>
              <a:t>file:///C:/Users/intern/Downloads/Croatia%20brochure%202023.pdf</a:t>
            </a:r>
            <a:r>
              <a:rPr lang="en-US" altLang="en-US" sz="900" u="sng">
                <a:latin typeface="Gill Sans" charset="0"/>
              </a:rPr>
              <a:t> </a:t>
            </a:r>
            <a:endParaRPr lang="de-DE" altLang="en-US" sz="900" u="sng">
              <a:latin typeface="Gill Sans" charset="0"/>
            </a:endParaRPr>
          </a:p>
        </p:txBody>
      </p:sp>
      <p:pic>
        <p:nvPicPr>
          <p:cNvPr id="3077" name="Picture 2">
            <a:extLst>
              <a:ext uri="{FF2B5EF4-FFF2-40B4-BE49-F238E27FC236}">
                <a16:creationId xmlns:a16="http://schemas.microsoft.com/office/drawing/2014/main" id="{82B4A9E9-A8DC-A7D8-324C-3FC35EA2F7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33400"/>
            <a:ext cx="632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 descr="Blue text on a white background&#10;&#10;Description automatically generated">
            <a:extLst>
              <a:ext uri="{FF2B5EF4-FFF2-40B4-BE49-F238E27FC236}">
                <a16:creationId xmlns:a16="http://schemas.microsoft.com/office/drawing/2014/main" id="{D930BA52-4AE0-B6B9-5B05-767F567164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8534400"/>
            <a:ext cx="193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EB40EA00C2F44C8BDE74A7F550B9BC" ma:contentTypeVersion="14" ma:contentTypeDescription="Create a new document." ma:contentTypeScope="" ma:versionID="fc828dc56bac7b99d9dac0717b76ec37">
  <xsd:schema xmlns:xsd="http://www.w3.org/2001/XMLSchema" xmlns:xs="http://www.w3.org/2001/XMLSchema" xmlns:p="http://schemas.microsoft.com/office/2006/metadata/properties" xmlns:ns2="26669df4-bee7-4d6a-b1ee-6b49846ec33b" xmlns:ns3="181566c8-cf0d-4d9c-98dc-1a7484ac1e9c" targetNamespace="http://schemas.microsoft.com/office/2006/metadata/properties" ma:root="true" ma:fieldsID="2c38fd43641d36da126a0cf540dc17ba" ns2:_="" ns3:_="">
    <xsd:import namespace="26669df4-bee7-4d6a-b1ee-6b49846ec33b"/>
    <xsd:import namespace="181566c8-cf0d-4d9c-98dc-1a7484ac1e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69df4-bee7-4d6a-b1ee-6b49846ec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descrip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6ee03b8-4717-48e3-ae13-10703237905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566c8-cf0d-4d9c-98dc-1a7484ac1e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a95907e-2223-4c65-8fb2-966978bb915f}" ma:internalName="TaxCatchAll" ma:showField="CatchAllData" ma:web="181566c8-cf0d-4d9c-98dc-1a7484ac1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81566c8-cf0d-4d9c-98dc-1a7484ac1e9c" xsi:nil="true"/>
    <lcf76f155ced4ddcb4097134ff3c332f xmlns="26669df4-bee7-4d6a-b1ee-6b49846ec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A72066-2D69-4E51-835F-90A7650BFE66}">
  <ds:schemaRefs>
    <ds:schemaRef ds:uri="http://schemas.microsoft.com/sharepoint/v3/contenttype/forms"/>
  </ds:schemaRefs>
</ds:datastoreItem>
</file>

<file path=customXml/itemProps2.xml><?xml version="1.0" encoding="utf-8"?>
<ds:datastoreItem xmlns:ds="http://schemas.openxmlformats.org/officeDocument/2006/customXml" ds:itemID="{44AA2030-7A0C-4D43-B213-489894FC2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69df4-bee7-4d6a-b1ee-6b49846ec33b"/>
    <ds:schemaRef ds:uri="181566c8-cf0d-4d9c-98dc-1a7484ac1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656815-BBDD-4A03-AE10-84B874FE1FA3}">
  <ds:schemaRefs>
    <ds:schemaRef ds:uri="http://schemas.microsoft.com/office/infopath/2007/PartnerControls"/>
    <ds:schemaRef ds:uri="26669df4-bee7-4d6a-b1ee-6b49846ec33b"/>
    <ds:schemaRef ds:uri="181566c8-cf0d-4d9c-98dc-1a7484ac1e9c"/>
    <ds:schemaRef ds:uri="http://purl.org/dc/elements/1.1/"/>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1683</TotalTime>
  <Words>997</Words>
  <Application>Microsoft Office PowerPoint</Application>
  <PresentationFormat>On-screen Show (4:3)</PresentationFormat>
  <Paragraphs>56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Baskerville</vt:lpstr>
      <vt:lpstr>Gill Sans</vt:lpstr>
      <vt:lpstr>Times New Roman</vt:lpstr>
      <vt:lpstr>Default Design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Austria</dc:title>
  <dc:creator>Marie-Charlotte Gutlein</dc:creator>
  <cp:lastModifiedBy>Alex Chen</cp:lastModifiedBy>
  <cp:revision>121</cp:revision>
  <dcterms:created xsi:type="dcterms:W3CDTF">2010-06-02T20:49:38Z</dcterms:created>
  <dcterms:modified xsi:type="dcterms:W3CDTF">2023-10-27T12:53:27Z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0x0101008994059D25802A409CC04BB8A73DBC05</vt:lpwstr>
  </property>
  <property fmtid="{D5CDD505-2E9C-101B-9397-08002B2CF9AE}" pid="3" name="_activity">
    <vt:lpwstr/>
  </property>
  <property fmtid="{D5CDD505-2E9C-101B-9397-08002B2CF9AE}" pid="4" name="TaxCatchAll">
    <vt:lpwstr/>
  </property>
  <property fmtid="{D5CDD505-2E9C-101B-9397-08002B2CF9AE}" pid="5" name="lcf76f155ced4ddcb4097134ff3c332f">
    <vt:lpwstr/>
  </property>
  <property fmtid="{D5CDD505-2E9C-101B-9397-08002B2CF9AE}" pid="6" name="MediaServiceImageTags">
    <vt:lpwstr/>
  </property>
</Properties>
</file>